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1" r:id="rId2"/>
  </p:sldMasterIdLst>
  <p:sldIdLst>
    <p:sldId id="256" r:id="rId3"/>
    <p:sldId id="258" r:id="rId4"/>
    <p:sldId id="267" r:id="rId5"/>
    <p:sldId id="268" r:id="rId6"/>
    <p:sldId id="260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Abgerundetes Rechtec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ec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htec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37D8-C115-418E-A235-511A72263A30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12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13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8DC191-CB0A-4FA9-89DF-576D9618EA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08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D50E-8187-4229-BD5B-6465A1EA79E8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BEA3-67CE-444F-A535-B9EE1E01F1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80162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A986-0C2D-408D-B66A-0318573C5BC7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3F5F-912B-4EE9-A3DA-AEFF88DA3C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96745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F6A1-229F-492E-801B-79EC13CDBC8B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FA11-9C80-4B9B-93F1-2461802B18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70163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A2A0-AA3D-4559-A103-11C58930CC39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6C24-FF56-436F-9D88-109DE7A1E5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5189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E600-B46E-4366-8485-D3988168ACC7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F666-513F-4878-8DB4-CA92E53377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494168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488C-FE57-4B02-9FB3-3722DBAA18EE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E0F0-2CE7-438F-B877-623350A726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747547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8258-6D29-478D-9E74-8CBD82494E5D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4BFD-8DD8-4E95-A8CA-5D555B66B9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15893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E0D0A8-075C-4D7F-B6DA-C1B7DABFA6D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elplatzhalt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9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269F1-8659-40D0-8414-A21D34E7A0C4}" type="datetimeFigureOut">
              <a:rPr lang="de-DE">
                <a:solidFill>
                  <a:srgbClr val="696464"/>
                </a:solidFill>
              </a:rPr>
              <a:pPr>
                <a:defRPr/>
              </a:pPr>
              <a:t>25.05.2023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DA97690-DDCB-4DCB-8759-699FCE337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797152"/>
            <a:ext cx="7406640" cy="126890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b="1" u="sng" dirty="0"/>
              <a:t>Informationselternabend</a:t>
            </a:r>
            <a:br>
              <a:rPr lang="de-DE" sz="4400" b="1" u="sng" dirty="0"/>
            </a:br>
            <a:r>
              <a:rPr lang="de-DE" sz="4000" b="1" u="sng" dirty="0"/>
              <a:t>zum Übertritt in die Mittelschule</a:t>
            </a:r>
            <a:endParaRPr lang="de-DE" sz="4400" b="1" u="sng" dirty="0"/>
          </a:p>
        </p:txBody>
      </p:sp>
      <p:sp>
        <p:nvSpPr>
          <p:cNvPr id="5" name="Rechteck 4"/>
          <p:cNvSpPr/>
          <p:nvPr/>
        </p:nvSpPr>
        <p:spPr>
          <a:xfrm rot="20216580">
            <a:off x="1153848" y="1478378"/>
            <a:ext cx="5840905" cy="1754326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HERZLICH</a:t>
            </a:r>
          </a:p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WILLKOMMEN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4" name="AutoShape 2" descr="Grund- und Mittelschule Neuenmarkt-Wirsberg - Startse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16" name="AutoShape 4" descr="Grund- und Mittelschule Neuenmarkt-Wirsberg - Startse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498106" cy="19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https://image.jimcdn.com/app/cms/image/transf/none/path/s7a91f892137cc7fa/image/ia8191280f1feca61/version/1614073424/image.jpg"/>
          <p:cNvPicPr>
            <a:picLocks noChangeAspect="1" noChangeArrowheads="1"/>
          </p:cNvPicPr>
          <p:nvPr/>
        </p:nvPicPr>
        <p:blipFill>
          <a:blip r:embed="rId3" cstate="print"/>
          <a:srcRect r="66790" b="8353"/>
          <a:stretch>
            <a:fillRect/>
          </a:stretch>
        </p:blipFill>
        <p:spPr bwMode="auto">
          <a:xfrm>
            <a:off x="5508104" y="2924944"/>
            <a:ext cx="1728192" cy="180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83160" y="980728"/>
            <a:ext cx="65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bg2">
                    <a:lumMod val="25000"/>
                  </a:schemeClr>
                </a:solidFill>
              </a:rPr>
              <a:t>Friedrich- Baur- Mittelschule </a:t>
            </a:r>
            <a:r>
              <a:rPr lang="de-DE" sz="2400" b="1" u="sng" dirty="0" err="1">
                <a:solidFill>
                  <a:schemeClr val="bg2">
                    <a:lumMod val="25000"/>
                  </a:schemeClr>
                </a:solidFill>
              </a:rPr>
              <a:t>Stadtsteinach</a:t>
            </a:r>
            <a:endParaRPr lang="de-DE" sz="24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9632" y="177281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5 Klassen, 105 Schüler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Regelklasse  in den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Jgst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. 5 und 6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parallel dazu Offener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Ganztag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in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Jgst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. 5 und 6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  <a:sym typeface="Wingdings" panose="05000000000000000000" pitchFamily="2" charset="2"/>
              </a:rPr>
              <a:t>Zusammenarbeit mit Gummistiftung als Träger der OGTS, die dann auch Träger des GGTS in 7-9 ist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Individuelle Förderung der Schülerinnen und Schüler im Klassenverband (vor allem in den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Jgst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. 5 und 6)/ Beibehaltung des Klassenlehrerprinzips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Jugendsozialarbeit vor Ort (Frau Wagner)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Netzwerk, welches Jugendsozialarbeit, Förderzentrum und Jugendhilfe umfasst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3"/>
          <p:cNvSpPr>
            <a:spLocks noGrp="1"/>
          </p:cNvSpPr>
          <p:nvPr>
            <p:ph type="title" idx="4294967295"/>
          </p:nvPr>
        </p:nvSpPr>
        <p:spPr>
          <a:xfrm>
            <a:off x="714375" y="857250"/>
            <a:ext cx="7772400" cy="1362075"/>
          </a:xfrm>
        </p:spPr>
        <p:txBody>
          <a:bodyPr/>
          <a:lstStyle/>
          <a:p>
            <a:pPr algn="ctr" eaLnBrk="1" hangingPunct="1"/>
            <a:r>
              <a:rPr lang="de-DE" altLang="de-DE" b="1" i="1" dirty="0">
                <a:solidFill>
                  <a:srgbClr val="C00000"/>
                </a:solidFill>
              </a:rPr>
              <a:t>Gemeinsamkeiten von  Regelklasse und Ganztagesklasse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179388" y="2547938"/>
            <a:ext cx="8713787" cy="3738562"/>
          </a:xfrm>
        </p:spPr>
        <p:txBody>
          <a:bodyPr/>
          <a:lstStyle/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Klassenlehrerprinzip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gleiches Pflichtstundenmaß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gleicher Lehrplan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Noten aufgrund von Probearbeiten, </a:t>
            </a:r>
            <a:r>
              <a:rPr lang="de-DE" altLang="de-DE" sz="2400" dirty="0" err="1">
                <a:solidFill>
                  <a:srgbClr val="152DDD"/>
                </a:solidFill>
                <a:latin typeface="Calibri"/>
              </a:rPr>
              <a:t>Abfragen,usw</a:t>
            </a: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.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individuelle Förderung, z.B. durch Differenzierung mit  Förderlehrer 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kostenlos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endParaRPr lang="de-DE" altLang="de-DE" sz="2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802563" cy="71948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i="1" dirty="0">
                <a:solidFill>
                  <a:srgbClr val="C00000"/>
                </a:solidFill>
              </a:rPr>
              <a:t>Besonderheiten in der Ganztagsklasse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251520" y="1916832"/>
            <a:ext cx="8572500" cy="4392488"/>
          </a:xfrm>
        </p:spPr>
        <p:txBody>
          <a:bodyPr/>
          <a:lstStyle/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Unterricht vormittags und nachmittags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rgbClr val="152DDD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garantierte Betreuung bis 15.30Uhr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rgbClr val="152DDD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keine schriftlichen Hausaufgaben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rgbClr val="152DDD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152DDD"/>
                </a:solidFill>
                <a:latin typeface="Calibri"/>
              </a:rPr>
              <a:t>verstärkte individuelle Förderung durch  zusätzliche Lehrerstunden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rgbClr val="152DDD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de-DE" sz="2400" b="1" dirty="0">
                <a:solidFill>
                  <a:srgbClr val="FF0000"/>
                </a:solidFill>
                <a:latin typeface="Calibri"/>
              </a:rPr>
              <a:t>Im Bereich der Mittelschule hat sich der gebundene Ganztag bewährt. 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800" dirty="0">
              <a:solidFill>
                <a:srgbClr val="4E1610"/>
              </a:solidFill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11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67744" y="404664"/>
            <a:ext cx="590465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>
                <a:solidFill>
                  <a:schemeClr val="bg2">
                    <a:lumMod val="50000"/>
                  </a:schemeClr>
                </a:solidFill>
              </a:rPr>
              <a:t>Regelklasse </a:t>
            </a:r>
          </a:p>
          <a:p>
            <a:pPr algn="ctr"/>
            <a:r>
              <a:rPr lang="de-DE" sz="3600" b="1" u="sng" dirty="0">
                <a:solidFill>
                  <a:schemeClr val="bg2">
                    <a:lumMod val="50000"/>
                  </a:schemeClr>
                </a:solidFill>
              </a:rPr>
              <a:t>mit Offenen </a:t>
            </a:r>
            <a:r>
              <a:rPr lang="de-DE" sz="3600" b="1" u="sng" dirty="0" err="1">
                <a:solidFill>
                  <a:schemeClr val="bg2">
                    <a:lumMod val="50000"/>
                  </a:schemeClr>
                </a:solidFill>
              </a:rPr>
              <a:t>Ganztag</a:t>
            </a:r>
            <a:r>
              <a:rPr lang="de-DE" sz="3600" b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31640" y="1772816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an der Friedrich- Baur- Mittelschule </a:t>
            </a:r>
            <a:r>
              <a:rPr lang="de-DE" sz="2400" b="1" dirty="0" err="1">
                <a:solidFill>
                  <a:schemeClr val="bg2">
                    <a:lumMod val="25000"/>
                  </a:schemeClr>
                </a:solidFill>
              </a:rPr>
              <a:t>Stadtsteinach</a:t>
            </a:r>
            <a:endParaRPr lang="de-DE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15616" y="2348880"/>
            <a:ext cx="71287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Klassenlehrerprinzip</a:t>
            </a:r>
          </a:p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gleiches Pflichtstundenmaß</a:t>
            </a:r>
          </a:p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gleicher Lehrplan</a:t>
            </a:r>
          </a:p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Noten aufgrund von Probearbeiten,  Abfragen, usw.</a:t>
            </a:r>
          </a:p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individuelle Förderung, z.B. durch Differenzierung mit  Förderlehrer </a:t>
            </a:r>
          </a:p>
          <a:p>
            <a:pPr marL="631825" indent="-457200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kostenlos</a:t>
            </a:r>
          </a:p>
        </p:txBody>
      </p:sp>
      <p:sp>
        <p:nvSpPr>
          <p:cNvPr id="9" name="Ellipse 8"/>
          <p:cNvSpPr/>
          <p:nvPr/>
        </p:nvSpPr>
        <p:spPr>
          <a:xfrm>
            <a:off x="4427984" y="3933056"/>
            <a:ext cx="3168352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Offener </a:t>
            </a:r>
            <a:r>
              <a:rPr lang="de-DE" b="1" dirty="0" err="1">
                <a:solidFill>
                  <a:schemeClr val="bg2">
                    <a:lumMod val="25000"/>
                  </a:schemeClr>
                </a:solidFill>
              </a:rPr>
              <a:t>Ganztag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Nach oben gebogener Pfeil 9"/>
          <p:cNvSpPr/>
          <p:nvPr/>
        </p:nvSpPr>
        <p:spPr>
          <a:xfrm rot="5400000">
            <a:off x="2915816" y="3212976"/>
            <a:ext cx="576064" cy="1728192"/>
          </a:xfrm>
          <a:prstGeom prst="bentUpArrow">
            <a:avLst>
              <a:gd name="adj1" fmla="val 7042"/>
              <a:gd name="adj2" fmla="val 19997"/>
              <a:gd name="adj3" fmla="val 45856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195736" y="4797152"/>
            <a:ext cx="69482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13.00 – 15.30 Uhr</a:t>
            </a:r>
          </a:p>
          <a:p>
            <a:pPr>
              <a:buFont typeface="Wingdings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 Tage frei wählbar (1- 4 Tage)</a:t>
            </a:r>
          </a:p>
          <a:p>
            <a:pPr>
              <a:buFont typeface="Wingdings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 Hausaufgabenbetreuung</a:t>
            </a:r>
          </a:p>
          <a:p>
            <a:pPr>
              <a:buFont typeface="Wingdings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 Mittagessen mit Betreuer („Tischkultur“)</a:t>
            </a:r>
          </a:p>
          <a:p>
            <a:pPr>
              <a:buFont typeface="Wingdings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 Projekte/ freie Zeit/ Schulumfeld (z.B.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</a:rPr>
              <a:t>Soccercourt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 Absprachen mit Klassenleitungen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26162"/>
              </p:ext>
            </p:extLst>
          </p:nvPr>
        </p:nvGraphicFramePr>
        <p:xfrm>
          <a:off x="1043608" y="404664"/>
          <a:ext cx="7920880" cy="5962439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4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8.00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Mathe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Mathe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GPG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Religion/Ethik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8.45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Englisch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Mathe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Mathe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Englisch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Religion/Ethik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9.45–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WiB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Studierzeit 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Englisch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10.30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Deutsch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Englisch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Deutsch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11.30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12.15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Deutsch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WG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Musik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Mathe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Kunst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62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12.15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Musik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GPG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Kunst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46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13.00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Mittagessen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6328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13.30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Hausaufgaben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104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14:30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Projekte/ freie Zeit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043608" y="620688"/>
          <a:ext cx="5120736" cy="3976216"/>
        </p:xfrm>
        <a:graphic>
          <a:graphicData uri="http://schemas.openxmlformats.org/drawingml/2006/table">
            <a:tbl>
              <a:tblPr/>
              <a:tblGrid>
                <a:gridCol w="128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 dirty="0">
                          <a:latin typeface="Arial"/>
                          <a:ea typeface="Times New Roman"/>
                          <a:cs typeface="Times New Roman"/>
                        </a:rPr>
                        <a:t>Montag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Hähnchen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Burger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ein stück Obst 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Gemüsemaultaschen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mit Tomatensoße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Gurkensalat 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Salat Provenzale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Blattsalat mit Tomaten, Rucola, Speck und Champignons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>
                          <a:latin typeface="Arial"/>
                          <a:ea typeface="Times New Roman"/>
                          <a:cs typeface="Times New Roman"/>
                        </a:rPr>
                        <a:t>Dienstag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„Österreichisches Schnitzel“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Putenschnitzel mit Kartoffelsalat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Gebackener Camembert mit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Preiselbeeren und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Großem 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280" algn="l"/>
                          <a:tab pos="641350" algn="ctr"/>
                        </a:tabLst>
                      </a:pPr>
                      <a:r>
                        <a:rPr lang="de-DE" sz="1100" dirty="0">
                          <a:latin typeface="Times New Roman"/>
                          <a:ea typeface="Times New Roman"/>
                          <a:cs typeface="Times New Roman"/>
                        </a:rPr>
                        <a:t>Chefsalat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280" algn="l"/>
                          <a:tab pos="641350" algn="ctr"/>
                        </a:tabLst>
                      </a:pPr>
                      <a:r>
                        <a:rPr lang="de-DE" sz="1100" dirty="0">
                          <a:latin typeface="Times New Roman"/>
                          <a:ea typeface="Times New Roman"/>
                          <a:cs typeface="Times New Roman"/>
                        </a:rPr>
                        <a:t>mit Käse; Ei und Putenstreifen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>
                          <a:latin typeface="Arial"/>
                          <a:ea typeface="Times New Roman"/>
                          <a:cs typeface="Times New Roman"/>
                        </a:rPr>
                        <a:t>Mittwoch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Paprika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geschnetzeltes mit Spätzle dazu 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Tomaten Mozarella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Tortellini mit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Basilikumsoße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Naturjoghurt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Grüner Salat mit Maultaschen,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Speck und Zwiebeln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 dirty="0">
                          <a:latin typeface="Arial"/>
                          <a:ea typeface="Times New Roman"/>
                          <a:cs typeface="Times New Roman"/>
                        </a:rPr>
                        <a:t>Donners-tag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Nudeln mit Hähnchenstreifen und Kräuterrahm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1510" algn="ctr"/>
                        </a:tabLs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    Kartoffel Gemüse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Gratin dazu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Obst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imes New Roman"/>
                          <a:ea typeface="Times New Roman"/>
                          <a:cs typeface="Times New Roman"/>
                        </a:rPr>
                        <a:t>Salat mit Landschinken und Hirtenkäse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300192" y="692696"/>
            <a:ext cx="2664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dirty="0"/>
              <a:t> 5,- € pro Mahlzeit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zwischen Hauptgericht/  </a:t>
            </a:r>
          </a:p>
          <a:p>
            <a:r>
              <a:rPr lang="de-DE" sz="1600" dirty="0"/>
              <a:t>   vegetarisch/ großen    </a:t>
            </a:r>
          </a:p>
          <a:p>
            <a:r>
              <a:rPr lang="de-DE" sz="1600" dirty="0"/>
              <a:t>   Salatteller wählbar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bei Krankheit wird </a:t>
            </a:r>
          </a:p>
          <a:p>
            <a:r>
              <a:rPr lang="de-DE" sz="1600" dirty="0"/>
              <a:t>       abbestellt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nur bezahlt, was </a:t>
            </a:r>
          </a:p>
          <a:p>
            <a:r>
              <a:rPr lang="de-DE" sz="1600" dirty="0"/>
              <a:t>    tatsächlich gegessen </a:t>
            </a:r>
          </a:p>
          <a:p>
            <a:r>
              <a:rPr lang="de-DE" sz="1600" dirty="0"/>
              <a:t>    wird</a:t>
            </a:r>
          </a:p>
          <a:p>
            <a:r>
              <a:rPr lang="de-DE" dirty="0"/>
              <a:t> </a:t>
            </a:r>
          </a:p>
        </p:txBody>
      </p:sp>
      <p:pic>
        <p:nvPicPr>
          <p:cNvPr id="13" name="Grafik 12" descr="Soccer und Hall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55976" y="4293096"/>
            <a:ext cx="4539996" cy="2448272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</p:pic>
      <p:pic>
        <p:nvPicPr>
          <p:cNvPr id="14" name="Grafik 13" descr="Chillroom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r="18381"/>
          <a:stretch>
            <a:fillRect/>
          </a:stretch>
        </p:blipFill>
        <p:spPr>
          <a:xfrm rot="20176728">
            <a:off x="283097" y="4018346"/>
            <a:ext cx="4123427" cy="22734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humbnail_20230324_1015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1052736"/>
            <a:ext cx="777686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2987824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>
                    <a:lumMod val="50000"/>
                  </a:schemeClr>
                </a:solidFill>
              </a:rPr>
              <a:t>  Räume der OGTS</a:t>
            </a:r>
          </a:p>
        </p:txBody>
      </p:sp>
      <p:sp>
        <p:nvSpPr>
          <p:cNvPr id="8" name="Textfeld 7"/>
          <p:cNvSpPr txBox="1"/>
          <p:nvPr/>
        </p:nvSpPr>
        <p:spPr>
          <a:xfrm rot="20437683">
            <a:off x="1430632" y="556353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 spielen</a:t>
            </a:r>
          </a:p>
        </p:txBody>
      </p:sp>
      <p:sp>
        <p:nvSpPr>
          <p:cNvPr id="9" name="Textfeld 8"/>
          <p:cNvSpPr txBox="1"/>
          <p:nvPr/>
        </p:nvSpPr>
        <p:spPr>
          <a:xfrm rot="1284230">
            <a:off x="4430814" y="60621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entspannen</a:t>
            </a:r>
          </a:p>
        </p:txBody>
      </p:sp>
      <p:sp>
        <p:nvSpPr>
          <p:cNvPr id="10" name="Textfeld 9"/>
          <p:cNvSpPr txBox="1"/>
          <p:nvPr/>
        </p:nvSpPr>
        <p:spPr>
          <a:xfrm rot="20471366">
            <a:off x="5822990" y="54887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basteln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32240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kochen</a:t>
            </a:r>
          </a:p>
        </p:txBody>
      </p:sp>
      <p:sp>
        <p:nvSpPr>
          <p:cNvPr id="12" name="Textfeld 11"/>
          <p:cNvSpPr txBox="1"/>
          <p:nvPr/>
        </p:nvSpPr>
        <p:spPr>
          <a:xfrm rot="20845804">
            <a:off x="2859833" y="55161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draußen sein</a:t>
            </a:r>
          </a:p>
        </p:txBody>
      </p:sp>
      <p:sp>
        <p:nvSpPr>
          <p:cNvPr id="13" name="Textfeld 12"/>
          <p:cNvSpPr txBox="1"/>
          <p:nvPr/>
        </p:nvSpPr>
        <p:spPr>
          <a:xfrm rot="1506107">
            <a:off x="7688879" y="56874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Kultur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475656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Ausflüge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445</Words>
  <Application>Microsoft Office PowerPoint</Application>
  <PresentationFormat>Bildschirmpräsentation (4:3)</PresentationFormat>
  <Paragraphs>177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Calibri</vt:lpstr>
      <vt:lpstr>Franklin Gothic Book</vt:lpstr>
      <vt:lpstr>Gill Sans MT</vt:lpstr>
      <vt:lpstr>Perpetua</vt:lpstr>
      <vt:lpstr>Times New Roman</vt:lpstr>
      <vt:lpstr>Verdana</vt:lpstr>
      <vt:lpstr>Wingdings</vt:lpstr>
      <vt:lpstr>Wingdings 2</vt:lpstr>
      <vt:lpstr>Nyad</vt:lpstr>
      <vt:lpstr>1_Dactylos</vt:lpstr>
      <vt:lpstr>Informationselternabend zum Übertritt in die Mittelschule</vt:lpstr>
      <vt:lpstr>PowerPoint-Präsentation</vt:lpstr>
      <vt:lpstr>Gemeinsamkeiten von  Regelklasse und Ganztagesklasse</vt:lpstr>
      <vt:lpstr>Besonderheiten in der Ganztagsklasse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simone</dc:creator>
  <cp:lastModifiedBy>Simone Zimmerer</cp:lastModifiedBy>
  <cp:revision>19</cp:revision>
  <dcterms:created xsi:type="dcterms:W3CDTF">2023-03-26T08:55:25Z</dcterms:created>
  <dcterms:modified xsi:type="dcterms:W3CDTF">2023-05-25T11:12:13Z</dcterms:modified>
</cp:coreProperties>
</file>