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66" r:id="rId2"/>
    <p:sldId id="267" r:id="rId3"/>
    <p:sldId id="268" r:id="rId4"/>
    <p:sldId id="269" r:id="rId5"/>
    <p:sldId id="261" r:id="rId6"/>
    <p:sldId id="271" r:id="rId7"/>
    <p:sldId id="272" r:id="rId8"/>
    <p:sldId id="273" r:id="rId9"/>
    <p:sldId id="277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1036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3B37D8-C115-418E-A235-511A72263A30}" type="datetimeFigureOut">
              <a:rPr lang="de-DE" smtClean="0">
                <a:solidFill>
                  <a:srgbClr val="696464"/>
                </a:solidFill>
              </a:rPr>
              <a:pPr>
                <a:defRPr/>
              </a:pPr>
              <a:t>26.10.2023</a:t>
            </a:fld>
            <a:endParaRPr lang="de-DE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C191-CB0A-4FA9-89DF-576D9618EAF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2660868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269F1-8659-40D0-8414-A21D34E7A0C4}" type="datetimeFigureOut">
              <a:rPr lang="de-DE" smtClean="0">
                <a:solidFill>
                  <a:srgbClr val="696464"/>
                </a:solidFill>
              </a:rPr>
              <a:pPr>
                <a:defRPr/>
              </a:pPr>
              <a:t>26.10.2023</a:t>
            </a:fld>
            <a:endParaRPr lang="de-DE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97690-DDCB-4DCB-8759-699FCE33794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9443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269F1-8659-40D0-8414-A21D34E7A0C4}" type="datetimeFigureOut">
              <a:rPr lang="de-DE" smtClean="0">
                <a:solidFill>
                  <a:srgbClr val="696464"/>
                </a:solidFill>
              </a:rPr>
              <a:pPr>
                <a:defRPr/>
              </a:pPr>
              <a:t>26.10.2023</a:t>
            </a:fld>
            <a:endParaRPr lang="de-DE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97690-DDCB-4DCB-8759-699FCE33794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9063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269F1-8659-40D0-8414-A21D34E7A0C4}" type="datetimeFigureOut">
              <a:rPr lang="de-DE" smtClean="0">
                <a:solidFill>
                  <a:srgbClr val="696464"/>
                </a:solidFill>
              </a:rPr>
              <a:pPr>
                <a:defRPr/>
              </a:pPr>
              <a:t>26.10.2023</a:t>
            </a:fld>
            <a:endParaRPr lang="de-DE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97690-DDCB-4DCB-8759-699FCE33794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4649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269F1-8659-40D0-8414-A21D34E7A0C4}" type="datetimeFigureOut">
              <a:rPr lang="de-DE" smtClean="0">
                <a:solidFill>
                  <a:srgbClr val="696464"/>
                </a:solidFill>
              </a:rPr>
              <a:pPr>
                <a:defRPr/>
              </a:pPr>
              <a:t>26.10.2023</a:t>
            </a:fld>
            <a:endParaRPr lang="de-DE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97690-DDCB-4DCB-8759-699FCE33794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9525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269F1-8659-40D0-8414-A21D34E7A0C4}" type="datetimeFigureOut">
              <a:rPr lang="de-DE" smtClean="0">
                <a:solidFill>
                  <a:srgbClr val="696464"/>
                </a:solidFill>
              </a:rPr>
              <a:pPr>
                <a:defRPr/>
              </a:pPr>
              <a:t>26.10.2023</a:t>
            </a:fld>
            <a:endParaRPr lang="de-DE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97690-DDCB-4DCB-8759-699FCE33794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620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DC488C-FE57-4B02-9FB3-3722DBAA18EE}" type="datetimeFigureOut">
              <a:rPr lang="de-DE" smtClean="0">
                <a:solidFill>
                  <a:srgbClr val="696464"/>
                </a:solidFill>
              </a:rPr>
              <a:pPr>
                <a:defRPr/>
              </a:pPr>
              <a:t>26.10.2023</a:t>
            </a:fld>
            <a:endParaRPr lang="de-DE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0E0F0-2CE7-438F-B877-623350A7260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7917186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6C8258-6D29-478D-9E74-8CBD82494E5D}" type="datetimeFigureOut">
              <a:rPr lang="de-DE" smtClean="0">
                <a:solidFill>
                  <a:srgbClr val="696464"/>
                </a:solidFill>
              </a:rPr>
              <a:pPr>
                <a:defRPr/>
              </a:pPr>
              <a:t>26.10.2023</a:t>
            </a:fld>
            <a:endParaRPr lang="de-DE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94BFD-8DD8-4E95-A8CA-5D555B66B9A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5346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2DD50E-8187-4229-BD5B-6465A1EA79E8}" type="datetimeFigureOut">
              <a:rPr lang="de-DE" smtClean="0">
                <a:solidFill>
                  <a:srgbClr val="696464"/>
                </a:solidFill>
              </a:rPr>
              <a:pPr>
                <a:defRPr/>
              </a:pPr>
              <a:t>26.10.2023</a:t>
            </a:fld>
            <a:endParaRPr lang="de-DE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ABEA3-67CE-444F-A535-B9EE1E01F118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176801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269F1-8659-40D0-8414-A21D34E7A0C4}" type="datetimeFigureOut">
              <a:rPr lang="de-DE" smtClean="0">
                <a:solidFill>
                  <a:srgbClr val="696464"/>
                </a:solidFill>
              </a:rPr>
              <a:pPr>
                <a:defRPr/>
              </a:pPr>
              <a:t>26.10.2023</a:t>
            </a:fld>
            <a:endParaRPr lang="de-DE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97690-DDCB-4DCB-8759-699FCE33794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83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E3A986-0C2D-408D-B66A-0318573C5BC7}" type="datetimeFigureOut">
              <a:rPr lang="de-DE" smtClean="0">
                <a:solidFill>
                  <a:srgbClr val="696464"/>
                </a:solidFill>
              </a:rPr>
              <a:pPr>
                <a:defRPr/>
              </a:pPr>
              <a:t>26.10.2023</a:t>
            </a:fld>
            <a:endParaRPr lang="de-DE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3F5F-912B-4EE9-A3DA-AEFF88DA3C54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6842452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F3F6A1-229F-492E-801B-79EC13CDBC8B}" type="datetimeFigureOut">
              <a:rPr lang="de-DE" smtClean="0">
                <a:solidFill>
                  <a:srgbClr val="696464"/>
                </a:solidFill>
              </a:rPr>
              <a:pPr>
                <a:defRPr/>
              </a:pPr>
              <a:t>26.10.2023</a:t>
            </a:fld>
            <a:endParaRPr lang="de-DE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EFA11-9C80-4B9B-93F1-2461802B18DB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9037817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85A2A0-AA3D-4559-A103-11C58930CC39}" type="datetimeFigureOut">
              <a:rPr lang="de-DE" smtClean="0">
                <a:solidFill>
                  <a:srgbClr val="696464"/>
                </a:solidFill>
              </a:rPr>
              <a:pPr>
                <a:defRPr/>
              </a:pPr>
              <a:t>26.10.2023</a:t>
            </a:fld>
            <a:endParaRPr lang="de-DE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D6C24-FF56-436F-9D88-109DE7A1E5D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5257641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20E600-B46E-4366-8485-D3988168ACC7}" type="datetimeFigureOut">
              <a:rPr lang="de-DE" smtClean="0">
                <a:solidFill>
                  <a:srgbClr val="696464"/>
                </a:solidFill>
              </a:rPr>
              <a:pPr>
                <a:defRPr/>
              </a:pPr>
              <a:t>26.10.2023</a:t>
            </a:fld>
            <a:endParaRPr lang="de-DE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9F666-513F-4878-8DB4-CA92E5337748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97367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269F1-8659-40D0-8414-A21D34E7A0C4}" type="datetimeFigureOut">
              <a:rPr lang="de-DE" smtClean="0">
                <a:solidFill>
                  <a:srgbClr val="696464"/>
                </a:solidFill>
              </a:rPr>
              <a:pPr>
                <a:defRPr/>
              </a:pPr>
              <a:t>26.10.2023</a:t>
            </a:fld>
            <a:endParaRPr lang="de-DE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97690-DDCB-4DCB-8759-699FCE33794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870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269F1-8659-40D0-8414-A21D34E7A0C4}" type="datetimeFigureOut">
              <a:rPr lang="de-DE" smtClean="0">
                <a:solidFill>
                  <a:srgbClr val="696464"/>
                </a:solidFill>
              </a:rPr>
              <a:pPr>
                <a:defRPr/>
              </a:pPr>
              <a:t>26.10.2023</a:t>
            </a:fld>
            <a:endParaRPr lang="de-DE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97690-DDCB-4DCB-8759-699FCE33794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021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0D0A8-075C-4D7F-B6DA-C1B7DABFA6D2}" type="datetimeFigureOut">
              <a:rPr lang="de-DE" smtClean="0"/>
              <a:t>26.10.2023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A10A325-3BDA-4EF6-BE97-DE6758182B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441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ransition spd="slow">
    <p:pull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/>
              <a:t>Die gebundene Ganztagsklasse</a:t>
            </a:r>
          </a:p>
        </p:txBody>
      </p:sp>
      <p:sp>
        <p:nvSpPr>
          <p:cNvPr id="69634" name="Untertitel 5"/>
          <p:cNvSpPr>
            <a:spLocks noGrp="1"/>
          </p:cNvSpPr>
          <p:nvPr>
            <p:ph type="subTitle" idx="1"/>
          </p:nvPr>
        </p:nvSpPr>
        <p:spPr>
          <a:xfrm>
            <a:off x="1403350" y="4005263"/>
            <a:ext cx="6400800" cy="1600200"/>
          </a:xfrm>
        </p:spPr>
        <p:txBody>
          <a:bodyPr/>
          <a:lstStyle/>
          <a:p>
            <a:r>
              <a:rPr lang="de-DE" altLang="de-DE" sz="2400" dirty="0">
                <a:solidFill>
                  <a:schemeClr val="tx1"/>
                </a:solidFill>
                <a:latin typeface="Calibri"/>
              </a:rPr>
              <a:t>an der </a:t>
            </a:r>
          </a:p>
          <a:p>
            <a:r>
              <a:rPr lang="de-DE" altLang="de-DE" sz="2400" dirty="0">
                <a:solidFill>
                  <a:schemeClr val="tx1"/>
                </a:solidFill>
                <a:latin typeface="Calibri"/>
              </a:rPr>
              <a:t>Friedrich-Baur-Mittelschule</a:t>
            </a:r>
          </a:p>
        </p:txBody>
      </p:sp>
      <p:sp>
        <p:nvSpPr>
          <p:cNvPr id="2" name="Textfeld 1"/>
          <p:cNvSpPr txBox="1"/>
          <p:nvPr/>
        </p:nvSpPr>
        <p:spPr>
          <a:xfrm rot="579955">
            <a:off x="3336541" y="692302"/>
            <a:ext cx="1843271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Klasse 7aG</a:t>
            </a:r>
          </a:p>
          <a:p>
            <a:r>
              <a:rPr lang="de-DE" sz="2400" dirty="0" smtClean="0"/>
              <a:t>Klasse 8aG</a:t>
            </a:r>
          </a:p>
          <a:p>
            <a:r>
              <a:rPr lang="de-DE" sz="2400" dirty="0" smtClean="0"/>
              <a:t>Klasse 9aG</a:t>
            </a:r>
            <a:endParaRPr lang="de-DE" sz="2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el 3"/>
          <p:cNvSpPr>
            <a:spLocks noGrp="1"/>
          </p:cNvSpPr>
          <p:nvPr>
            <p:ph type="title" idx="4294967295"/>
          </p:nvPr>
        </p:nvSpPr>
        <p:spPr>
          <a:xfrm>
            <a:off x="1371600" y="857250"/>
            <a:ext cx="7772400" cy="1362075"/>
          </a:xfrm>
        </p:spPr>
        <p:txBody>
          <a:bodyPr/>
          <a:lstStyle/>
          <a:p>
            <a:pPr algn="ctr" eaLnBrk="1" hangingPunct="1"/>
            <a:r>
              <a:rPr lang="de-DE" altLang="de-DE" b="1" i="1" dirty="0">
                <a:solidFill>
                  <a:schemeClr val="tx1"/>
                </a:solidFill>
              </a:rPr>
              <a:t>Gemeinsamkeiten von  Regelklasse und Ganztagesklasse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4294967295"/>
          </p:nvPr>
        </p:nvSpPr>
        <p:spPr>
          <a:xfrm>
            <a:off x="0" y="2547938"/>
            <a:ext cx="8713788" cy="3738562"/>
          </a:xfrm>
        </p:spPr>
        <p:txBody>
          <a:bodyPr/>
          <a:lstStyle/>
          <a:p>
            <a:pPr marL="631825" indent="-457200" eaLnBrk="1" hangingPunct="1">
              <a:lnSpc>
                <a:spcPct val="80000"/>
              </a:lnSpc>
              <a:buFont typeface="Wingdings" pitchFamily="2" charset="2"/>
              <a:buChar char="v"/>
              <a:tabLst>
                <a:tab pos="631825" algn="l"/>
              </a:tabLst>
            </a:pPr>
            <a:r>
              <a:rPr lang="de-DE" altLang="de-DE" sz="2400" dirty="0">
                <a:solidFill>
                  <a:schemeClr val="tx1"/>
                </a:solidFill>
                <a:latin typeface="Calibri"/>
              </a:rPr>
              <a:t>Klassenlehrerprinzip</a:t>
            </a:r>
          </a:p>
          <a:p>
            <a:pPr marL="631825" indent="-457200" eaLnBrk="1" hangingPunct="1">
              <a:lnSpc>
                <a:spcPct val="80000"/>
              </a:lnSpc>
              <a:buFont typeface="Wingdings" pitchFamily="2" charset="2"/>
              <a:buChar char="v"/>
              <a:tabLst>
                <a:tab pos="631825" algn="l"/>
              </a:tabLst>
            </a:pPr>
            <a:r>
              <a:rPr lang="de-DE" altLang="de-DE" sz="2400" dirty="0">
                <a:solidFill>
                  <a:schemeClr val="tx1"/>
                </a:solidFill>
                <a:latin typeface="Calibri"/>
              </a:rPr>
              <a:t>gleiches Pflichtstundenmaß</a:t>
            </a:r>
          </a:p>
          <a:p>
            <a:pPr marL="631825" indent="-457200" eaLnBrk="1" hangingPunct="1">
              <a:lnSpc>
                <a:spcPct val="80000"/>
              </a:lnSpc>
              <a:buFont typeface="Wingdings" pitchFamily="2" charset="2"/>
              <a:buChar char="v"/>
              <a:tabLst>
                <a:tab pos="631825" algn="l"/>
              </a:tabLst>
            </a:pPr>
            <a:r>
              <a:rPr lang="de-DE" altLang="de-DE" sz="2400" dirty="0">
                <a:solidFill>
                  <a:schemeClr val="tx1"/>
                </a:solidFill>
                <a:latin typeface="Calibri"/>
              </a:rPr>
              <a:t>gleicher Lehrplan</a:t>
            </a:r>
          </a:p>
          <a:p>
            <a:pPr marL="631825" indent="-457200" eaLnBrk="1" hangingPunct="1">
              <a:lnSpc>
                <a:spcPct val="80000"/>
              </a:lnSpc>
              <a:buFont typeface="Wingdings" pitchFamily="2" charset="2"/>
              <a:buChar char="v"/>
              <a:tabLst>
                <a:tab pos="631825" algn="l"/>
              </a:tabLst>
            </a:pPr>
            <a:r>
              <a:rPr lang="de-DE" altLang="de-DE" sz="2400" dirty="0">
                <a:solidFill>
                  <a:schemeClr val="tx1"/>
                </a:solidFill>
                <a:latin typeface="Calibri"/>
              </a:rPr>
              <a:t>Noten aufgrund von Probearbeiten, </a:t>
            </a:r>
            <a:r>
              <a:rPr lang="de-DE" altLang="de-DE" sz="2400" dirty="0" err="1">
                <a:solidFill>
                  <a:schemeClr val="tx1"/>
                </a:solidFill>
                <a:latin typeface="Calibri"/>
              </a:rPr>
              <a:t>Abfragen,usw</a:t>
            </a:r>
            <a:r>
              <a:rPr lang="de-DE" altLang="de-DE" sz="2400" dirty="0">
                <a:solidFill>
                  <a:schemeClr val="tx1"/>
                </a:solidFill>
                <a:latin typeface="Calibri"/>
              </a:rPr>
              <a:t>.</a:t>
            </a:r>
          </a:p>
          <a:p>
            <a:pPr marL="631825" indent="-457200" eaLnBrk="1" hangingPunct="1">
              <a:lnSpc>
                <a:spcPct val="80000"/>
              </a:lnSpc>
              <a:buFont typeface="Wingdings" pitchFamily="2" charset="2"/>
              <a:buChar char="v"/>
              <a:tabLst>
                <a:tab pos="631825" algn="l"/>
              </a:tabLst>
            </a:pPr>
            <a:r>
              <a:rPr lang="de-DE" altLang="de-DE" sz="2400" dirty="0">
                <a:solidFill>
                  <a:schemeClr val="tx1"/>
                </a:solidFill>
                <a:latin typeface="Calibri"/>
              </a:rPr>
              <a:t>individuelle Förderung, z.B. durch Differenzierung mit  Förderlehrer </a:t>
            </a:r>
          </a:p>
          <a:p>
            <a:pPr marL="631825" indent="-457200" eaLnBrk="1" hangingPunct="1">
              <a:lnSpc>
                <a:spcPct val="80000"/>
              </a:lnSpc>
              <a:buFont typeface="Wingdings" pitchFamily="2" charset="2"/>
              <a:buChar char="v"/>
              <a:tabLst>
                <a:tab pos="631825" algn="l"/>
              </a:tabLst>
            </a:pPr>
            <a:r>
              <a:rPr lang="de-DE" altLang="de-DE" sz="2400" dirty="0">
                <a:solidFill>
                  <a:schemeClr val="tx1"/>
                </a:solidFill>
                <a:latin typeface="Calibri"/>
              </a:rPr>
              <a:t>kostenlos</a:t>
            </a:r>
          </a:p>
          <a:p>
            <a:pPr marL="631825" indent="-457200" eaLnBrk="1" hangingPunct="1">
              <a:lnSpc>
                <a:spcPct val="80000"/>
              </a:lnSpc>
              <a:buFont typeface="Wingdings" pitchFamily="2" charset="2"/>
              <a:buChar char="v"/>
              <a:tabLst>
                <a:tab pos="631825" algn="l"/>
              </a:tabLst>
            </a:pPr>
            <a:endParaRPr lang="de-DE" altLang="de-DE" sz="2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341438" y="549275"/>
            <a:ext cx="7802562" cy="7191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b="1" i="1" dirty="0">
                <a:solidFill>
                  <a:schemeClr val="tx1"/>
                </a:solidFill>
              </a:rPr>
              <a:t>Besonderheiten in der Ganztagsklasse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4294967295"/>
          </p:nvPr>
        </p:nvSpPr>
        <p:spPr>
          <a:xfrm>
            <a:off x="0" y="1916113"/>
            <a:ext cx="8572500" cy="4392612"/>
          </a:xfrm>
        </p:spPr>
        <p:txBody>
          <a:bodyPr/>
          <a:lstStyle/>
          <a:p>
            <a:pPr marL="446088" indent="-358775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de-DE" altLang="de-DE" sz="2400" dirty="0">
                <a:solidFill>
                  <a:schemeClr val="tx1"/>
                </a:solidFill>
                <a:latin typeface="Calibri"/>
              </a:rPr>
              <a:t>Unterricht vormittags und nachmittags</a:t>
            </a:r>
          </a:p>
          <a:p>
            <a:pPr marL="446088" indent="-358775"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de-DE" altLang="de-DE" sz="2400" dirty="0">
              <a:solidFill>
                <a:schemeClr val="tx1"/>
              </a:solidFill>
              <a:latin typeface="Calibri"/>
            </a:endParaRPr>
          </a:p>
          <a:p>
            <a:pPr marL="446088" indent="-358775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de-DE" altLang="de-DE" sz="2400" dirty="0">
                <a:solidFill>
                  <a:schemeClr val="tx1"/>
                </a:solidFill>
                <a:latin typeface="Calibri"/>
              </a:rPr>
              <a:t>garantierte Betreuung bis 15.30Uhr</a:t>
            </a:r>
          </a:p>
          <a:p>
            <a:pPr marL="446088" indent="-358775"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de-DE" altLang="de-DE" sz="2400" dirty="0">
              <a:solidFill>
                <a:schemeClr val="tx1"/>
              </a:solidFill>
              <a:latin typeface="Calibri"/>
            </a:endParaRPr>
          </a:p>
          <a:p>
            <a:pPr marL="446088" indent="-358775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de-DE" altLang="de-DE" sz="2400" dirty="0">
                <a:solidFill>
                  <a:schemeClr val="tx1"/>
                </a:solidFill>
                <a:latin typeface="Calibri"/>
              </a:rPr>
              <a:t>keine schriftlichen Hausaufgaben</a:t>
            </a:r>
          </a:p>
          <a:p>
            <a:pPr marL="446088" indent="-358775"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de-DE" altLang="de-DE" sz="2400" dirty="0">
              <a:solidFill>
                <a:schemeClr val="tx1"/>
              </a:solidFill>
              <a:latin typeface="Calibri"/>
            </a:endParaRPr>
          </a:p>
          <a:p>
            <a:pPr marL="446088" indent="-358775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de-DE" altLang="de-DE" sz="2400" dirty="0">
                <a:solidFill>
                  <a:schemeClr val="tx1"/>
                </a:solidFill>
                <a:latin typeface="Calibri"/>
              </a:rPr>
              <a:t>verstärkte individuelle Förderung durch  zusätzliche Lehrerstunden</a:t>
            </a:r>
          </a:p>
          <a:p>
            <a:pPr marL="446088" indent="-358775"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de-DE" altLang="de-DE" sz="2400" dirty="0">
              <a:solidFill>
                <a:schemeClr val="tx1"/>
              </a:solidFill>
              <a:latin typeface="Calibri"/>
            </a:endParaRPr>
          </a:p>
          <a:p>
            <a:pPr marL="446088" indent="-358775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de-DE" altLang="de-DE" sz="2400" b="1" dirty="0">
                <a:solidFill>
                  <a:schemeClr val="tx1"/>
                </a:solidFill>
                <a:latin typeface="Calibri"/>
              </a:rPr>
              <a:t>Im Bereich der Mittelschule hat sich der gebundene Ganztag bewährt. </a:t>
            </a:r>
          </a:p>
          <a:p>
            <a:pPr marL="446088" indent="-358775"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de-DE" altLang="de-DE" sz="2800" dirty="0">
              <a:solidFill>
                <a:srgbClr val="4E1610"/>
              </a:solidFill>
            </a:endParaRPr>
          </a:p>
          <a:p>
            <a:pPr marL="446088" indent="-358775"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de-DE" altLang="de-DE" sz="11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C23A278E-978C-4686-94E6-9D04AE112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038584"/>
              </p:ext>
            </p:extLst>
          </p:nvPr>
        </p:nvGraphicFramePr>
        <p:xfrm>
          <a:off x="-612576" y="1"/>
          <a:ext cx="11004378" cy="6858001"/>
        </p:xfrm>
        <a:graphic>
          <a:graphicData uri="http://schemas.openxmlformats.org/drawingml/2006/table">
            <a:tbl>
              <a:tblPr/>
              <a:tblGrid>
                <a:gridCol w="1833382">
                  <a:extLst>
                    <a:ext uri="{9D8B030D-6E8A-4147-A177-3AD203B41FA5}">
                      <a16:colId xmlns:a16="http://schemas.microsoft.com/office/drawing/2014/main" val="3762842852"/>
                    </a:ext>
                  </a:extLst>
                </a:gridCol>
                <a:gridCol w="916181">
                  <a:extLst>
                    <a:ext uri="{9D8B030D-6E8A-4147-A177-3AD203B41FA5}">
                      <a16:colId xmlns:a16="http://schemas.microsoft.com/office/drawing/2014/main" val="2090315424"/>
                    </a:ext>
                  </a:extLst>
                </a:gridCol>
                <a:gridCol w="917202">
                  <a:extLst>
                    <a:ext uri="{9D8B030D-6E8A-4147-A177-3AD203B41FA5}">
                      <a16:colId xmlns:a16="http://schemas.microsoft.com/office/drawing/2014/main" val="388236478"/>
                    </a:ext>
                  </a:extLst>
                </a:gridCol>
                <a:gridCol w="917202">
                  <a:extLst>
                    <a:ext uri="{9D8B030D-6E8A-4147-A177-3AD203B41FA5}">
                      <a16:colId xmlns:a16="http://schemas.microsoft.com/office/drawing/2014/main" val="4135095934"/>
                    </a:ext>
                  </a:extLst>
                </a:gridCol>
                <a:gridCol w="917202">
                  <a:extLst>
                    <a:ext uri="{9D8B030D-6E8A-4147-A177-3AD203B41FA5}">
                      <a16:colId xmlns:a16="http://schemas.microsoft.com/office/drawing/2014/main" val="1465611151"/>
                    </a:ext>
                  </a:extLst>
                </a:gridCol>
                <a:gridCol w="1834403">
                  <a:extLst>
                    <a:ext uri="{9D8B030D-6E8A-4147-A177-3AD203B41FA5}">
                      <a16:colId xmlns:a16="http://schemas.microsoft.com/office/drawing/2014/main" val="134894510"/>
                    </a:ext>
                  </a:extLst>
                </a:gridCol>
                <a:gridCol w="1834403">
                  <a:extLst>
                    <a:ext uri="{9D8B030D-6E8A-4147-A177-3AD203B41FA5}">
                      <a16:colId xmlns:a16="http://schemas.microsoft.com/office/drawing/2014/main" val="3878114541"/>
                    </a:ext>
                  </a:extLst>
                </a:gridCol>
                <a:gridCol w="1834403">
                  <a:extLst>
                    <a:ext uri="{9D8B030D-6E8A-4147-A177-3AD203B41FA5}">
                      <a16:colId xmlns:a16="http://schemas.microsoft.com/office/drawing/2014/main" val="3193750531"/>
                    </a:ext>
                  </a:extLst>
                </a:gridCol>
              </a:tblGrid>
              <a:tr h="80682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highlight>
                            <a:srgbClr val="D3D3D3"/>
                          </a:highlight>
                        </a:rPr>
                        <a:t>Zeit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highlight>
                            <a:srgbClr val="D3D3D3"/>
                          </a:highlight>
                        </a:rPr>
                        <a:t>Montag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highlight>
                            <a:srgbClr val="D3D3D3"/>
                          </a:highlight>
                        </a:rPr>
                        <a:t>Dienstag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highlight>
                            <a:srgbClr val="D3D3D3"/>
                          </a:highlight>
                        </a:rPr>
                        <a:t>Mittwoch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highlight>
                            <a:srgbClr val="D3D3D3"/>
                          </a:highlight>
                        </a:rPr>
                        <a:t>Donnerstag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highlight>
                            <a:srgbClr val="D3D3D3"/>
                          </a:highlight>
                        </a:rPr>
                        <a:t>Freitag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638600"/>
                  </a:ext>
                </a:extLst>
              </a:tr>
              <a:tr h="40341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8:00-8.45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 rowSpan="2"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Te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NT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D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90805" indent="-90805"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M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238375"/>
                  </a:ext>
                </a:extLst>
              </a:tr>
              <a:tr h="40341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8:45-9:30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M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GPG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210648"/>
                  </a:ext>
                </a:extLst>
              </a:tr>
              <a:tr h="80682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9:45-10:30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M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D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LZ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M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Sport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D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76015"/>
                  </a:ext>
                </a:extLst>
              </a:tr>
              <a:tr h="80682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10:30-11:15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D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M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LZ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Info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047496"/>
                  </a:ext>
                </a:extLst>
              </a:tr>
              <a:tr h="80682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11:30-12:15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 rowSpan="2"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Reli/Ethik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Diff-Sport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LZ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Es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839472"/>
                  </a:ext>
                </a:extLst>
              </a:tr>
              <a:tr h="80682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12:15-13:00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WiK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WiB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817903"/>
                  </a:ext>
                </a:extLst>
              </a:tr>
              <a:tr h="40341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990363"/>
                  </a:ext>
                </a:extLst>
              </a:tr>
              <a:tr h="80682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14:00-14:45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 rowSpan="2"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Projekt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M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Ku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GPG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731563"/>
                  </a:ext>
                </a:extLst>
              </a:tr>
              <a:tr h="80682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14:45-15:30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D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71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8007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1043608" y="620688"/>
          <a:ext cx="5120736" cy="3976216"/>
        </p:xfrm>
        <a:graphic>
          <a:graphicData uri="http://schemas.openxmlformats.org/drawingml/2006/table">
            <a:tbl>
              <a:tblPr/>
              <a:tblGrid>
                <a:gridCol w="1280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5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700" b="1" dirty="0">
                          <a:latin typeface="Arial"/>
                          <a:ea typeface="Times New Roman"/>
                          <a:cs typeface="Times New Roman"/>
                        </a:rPr>
                        <a:t>Montag</a:t>
                      </a:r>
                      <a:endParaRPr lang="de-DE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31" marR="65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Hähnchen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Burger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dazu ein stück Obst </a:t>
                      </a:r>
                    </a:p>
                  </a:txBody>
                  <a:tcPr marL="65431" marR="65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Gemüsemaultaschen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mit Tomatensoße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dazu Gurkensalat </a:t>
                      </a:r>
                    </a:p>
                  </a:txBody>
                  <a:tcPr marL="65431" marR="65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Salat Provenzale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Blattsalat mit Tomaten, Rucola, Speck und Champignons</a:t>
                      </a:r>
                    </a:p>
                  </a:txBody>
                  <a:tcPr marL="65431" marR="65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6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700" b="1">
                          <a:latin typeface="Arial"/>
                          <a:ea typeface="Times New Roman"/>
                          <a:cs typeface="Times New Roman"/>
                        </a:rPr>
                        <a:t>Dienstag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31" marR="65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„Österreichisches Schnitzel“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Putenschnitzel mit Kartoffelsalat</a:t>
                      </a:r>
                    </a:p>
                  </a:txBody>
                  <a:tcPr marL="65431" marR="65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Gebackener Camembert mit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Preiselbeeren und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Großem Salat</a:t>
                      </a:r>
                    </a:p>
                  </a:txBody>
                  <a:tcPr marL="65431" marR="65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62280" algn="l"/>
                          <a:tab pos="641350" algn="ctr"/>
                        </a:tabLs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Chefsalat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62280" algn="l"/>
                          <a:tab pos="641350" algn="ctr"/>
                        </a:tabLs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mit Käse; Ei und Putenstreifen</a:t>
                      </a:r>
                    </a:p>
                  </a:txBody>
                  <a:tcPr marL="65431" marR="65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5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700" b="1">
                          <a:latin typeface="Arial"/>
                          <a:ea typeface="Times New Roman"/>
                          <a:cs typeface="Times New Roman"/>
                        </a:rPr>
                        <a:t>Mittwoch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31" marR="65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Paprika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geschnetzeltes mit Spätzle dazu Salat</a:t>
                      </a:r>
                    </a:p>
                  </a:txBody>
                  <a:tcPr marL="65431" marR="65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Tomaten Mozarella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Tortellini mit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Basilikumsoße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dazu Naturjoghurt</a:t>
                      </a:r>
                    </a:p>
                  </a:txBody>
                  <a:tcPr marL="65431" marR="65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Grüner Salat mit Maultaschen,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Speck und Zwiebeln</a:t>
                      </a:r>
                    </a:p>
                  </a:txBody>
                  <a:tcPr marL="65431" marR="65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700" b="1" dirty="0">
                          <a:latin typeface="Arial"/>
                          <a:ea typeface="Times New Roman"/>
                          <a:cs typeface="Times New Roman"/>
                        </a:rPr>
                        <a:t>Donners-tag</a:t>
                      </a:r>
                      <a:endParaRPr lang="de-DE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31" marR="65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Nudeln mit Hähnchenstreifen und Kräuterrahm</a:t>
                      </a:r>
                    </a:p>
                  </a:txBody>
                  <a:tcPr marL="65431" marR="65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51510" algn="ctr"/>
                        </a:tabLst>
                      </a:pPr>
                      <a:r>
                        <a:rPr lang="de-DE" sz="1100"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latin typeface="Times New Roman"/>
                          <a:ea typeface="Times New Roman"/>
                          <a:cs typeface="Times New Roman"/>
                        </a:rPr>
                        <a:t>    Kartoffel Gemüse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Times New Roman"/>
                          <a:ea typeface="Times New Roman"/>
                          <a:cs typeface="Times New Roman"/>
                        </a:rPr>
                        <a:t>Gratin dazu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Times New Roman"/>
                          <a:ea typeface="Times New Roman"/>
                          <a:cs typeface="Times New Roman"/>
                        </a:rPr>
                        <a:t>Obst</a:t>
                      </a:r>
                      <a:endParaRPr lang="de-DE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31" marR="65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Times New Roman"/>
                          <a:ea typeface="Times New Roman"/>
                          <a:cs typeface="Times New Roman"/>
                        </a:rPr>
                        <a:t>Salat mit Landschinken und Hirtenkäse</a:t>
                      </a:r>
                    </a:p>
                  </a:txBody>
                  <a:tcPr marL="65431" marR="65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6300192" y="692696"/>
            <a:ext cx="26642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1600" dirty="0"/>
              <a:t> 5,- € pro Mahlzeit</a:t>
            </a:r>
          </a:p>
          <a:p>
            <a:endParaRPr lang="de-DE" sz="1600" dirty="0"/>
          </a:p>
          <a:p>
            <a:pPr>
              <a:buFont typeface="Arial" pitchFamily="34" charset="0"/>
              <a:buChar char="•"/>
            </a:pPr>
            <a:r>
              <a:rPr lang="de-DE" sz="1600" dirty="0"/>
              <a:t> zwischen Hauptgericht/  </a:t>
            </a:r>
          </a:p>
          <a:p>
            <a:r>
              <a:rPr lang="de-DE" sz="1600" dirty="0"/>
              <a:t>   vegetarisch/ großen    </a:t>
            </a:r>
          </a:p>
          <a:p>
            <a:r>
              <a:rPr lang="de-DE" sz="1600" dirty="0"/>
              <a:t>   Salatteller wählbar</a:t>
            </a:r>
          </a:p>
          <a:p>
            <a:endParaRPr lang="de-DE" sz="1600" dirty="0"/>
          </a:p>
          <a:p>
            <a:pPr>
              <a:buFont typeface="Arial" pitchFamily="34" charset="0"/>
              <a:buChar char="•"/>
            </a:pPr>
            <a:r>
              <a:rPr lang="de-DE" sz="1600" dirty="0"/>
              <a:t> bei Krankheit wird </a:t>
            </a:r>
          </a:p>
          <a:p>
            <a:r>
              <a:rPr lang="de-DE" sz="1600" dirty="0"/>
              <a:t>       abbestellt</a:t>
            </a:r>
          </a:p>
          <a:p>
            <a:endParaRPr lang="de-DE" sz="1600" dirty="0"/>
          </a:p>
          <a:p>
            <a:pPr>
              <a:buFont typeface="Arial" pitchFamily="34" charset="0"/>
              <a:buChar char="•"/>
            </a:pPr>
            <a:r>
              <a:rPr lang="de-DE" sz="1600" dirty="0"/>
              <a:t> nur bezahlt, was </a:t>
            </a:r>
          </a:p>
          <a:p>
            <a:r>
              <a:rPr lang="de-DE" sz="1600" dirty="0"/>
              <a:t>    tatsächlich gegessen </a:t>
            </a:r>
          </a:p>
          <a:p>
            <a:r>
              <a:rPr lang="de-DE" sz="1600" dirty="0"/>
              <a:t>    wird</a:t>
            </a:r>
          </a:p>
          <a:p>
            <a:r>
              <a:rPr lang="de-DE" dirty="0"/>
              <a:t> </a:t>
            </a:r>
          </a:p>
        </p:txBody>
      </p:sp>
      <p:pic>
        <p:nvPicPr>
          <p:cNvPr id="13" name="Grafik 12" descr="Soccer und Hall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355976" y="4293096"/>
            <a:ext cx="4539996" cy="2448272"/>
          </a:xfrm>
          <a:prstGeom prst="rect">
            <a:avLst/>
          </a:prstGeom>
          <a:noFill/>
          <a:ln w="60325">
            <a:solidFill>
              <a:srgbClr val="FFC000"/>
            </a:solidFill>
          </a:ln>
        </p:spPr>
      </p:pic>
      <p:pic>
        <p:nvPicPr>
          <p:cNvPr id="14" name="Grafik 13" descr="Chillroom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rcRect r="18381"/>
          <a:stretch>
            <a:fillRect/>
          </a:stretch>
        </p:blipFill>
        <p:spPr>
          <a:xfrm rot="20176728">
            <a:off x="283097" y="4018346"/>
            <a:ext cx="4123427" cy="227342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EC1D2DC9-1A5F-454F-B920-5AA8F9AE40CE}"/>
              </a:ext>
            </a:extLst>
          </p:cNvPr>
          <p:cNvSpPr txBox="1"/>
          <p:nvPr/>
        </p:nvSpPr>
        <p:spPr>
          <a:xfrm>
            <a:off x="1187624" y="980728"/>
            <a:ext cx="5575116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4000" b="1" i="1" dirty="0">
                <a:latin typeface="Franklin Gothic Book"/>
                <a:cs typeface="Arial" charset="0"/>
              </a:rPr>
              <a:t>Mittagspause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latin typeface="Calibri"/>
                <a:cs typeface="Arial" charset="0"/>
              </a:rPr>
              <a:t>Ausruhen und entspannen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latin typeface="Calibri"/>
                <a:cs typeface="Arial" charset="0"/>
              </a:rPr>
              <a:t>im </a:t>
            </a:r>
            <a:r>
              <a:rPr lang="de-DE" sz="2400" dirty="0" err="1">
                <a:latin typeface="Calibri"/>
                <a:cs typeface="Arial" charset="0"/>
              </a:rPr>
              <a:t>Chillroom</a:t>
            </a:r>
            <a:r>
              <a:rPr lang="de-DE" sz="2400" dirty="0">
                <a:latin typeface="Calibri"/>
                <a:cs typeface="Arial" charset="0"/>
              </a:rPr>
              <a:t> (Bücherei)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latin typeface="Calibri"/>
                <a:cs typeface="Arial" charset="0"/>
              </a:rPr>
              <a:t>auf dem weit ausladenden Schulgelände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latin typeface="Calibri"/>
                <a:cs typeface="Arial" charset="0"/>
              </a:rPr>
              <a:t>in der Aula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400" dirty="0">
              <a:latin typeface="Calibri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latin typeface="Calibri"/>
                <a:cs typeface="Arial" charset="0"/>
              </a:rPr>
              <a:t>Aktiv sein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latin typeface="Calibri"/>
                <a:cs typeface="Arial" charset="0"/>
              </a:rPr>
              <a:t>auf der Freisportanlage (Allwetterplatz)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F84EF12C-4DE2-4666-9C66-5C64E44196B3}"/>
              </a:ext>
            </a:extLst>
          </p:cNvPr>
          <p:cNvSpPr txBox="1"/>
          <p:nvPr/>
        </p:nvSpPr>
        <p:spPr>
          <a:xfrm>
            <a:off x="4644008" y="40466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latin typeface="Calibri"/>
                <a:cs typeface="Arial" charset="0"/>
              </a:rPr>
              <a:t>Pausenhof mit Freisportanlage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B61D0A6-E40D-42CF-9FE6-2A568A5625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866328"/>
            <a:ext cx="4953065" cy="371479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2C6BF23-547C-4060-B85C-9C1E5E14D3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940" y="2852936"/>
            <a:ext cx="480053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123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A6989173-C029-415E-81C2-81FCBC7C51D5}"/>
              </a:ext>
            </a:extLst>
          </p:cNvPr>
          <p:cNvSpPr txBox="1"/>
          <p:nvPr/>
        </p:nvSpPr>
        <p:spPr>
          <a:xfrm>
            <a:off x="3059832" y="351214"/>
            <a:ext cx="4104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 err="1">
                <a:latin typeface="Calibri"/>
                <a:cs typeface="Arial" charset="0"/>
              </a:rPr>
              <a:t>Chillroom</a:t>
            </a:r>
            <a:endParaRPr lang="de-DE" sz="2400" dirty="0">
              <a:latin typeface="Calibri"/>
              <a:cs typeface="Arial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D2094E4-D5A1-45AB-ABF6-316D3E9141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908720"/>
            <a:ext cx="5428119" cy="407108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0052FDC-A8E4-4705-8116-78A294F5D5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7366" y="2944584"/>
            <a:ext cx="4071088" cy="305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187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b="1" i="1" dirty="0">
                <a:solidFill>
                  <a:schemeClr val="tx1"/>
                </a:solidFill>
              </a:rPr>
              <a:t>Tipps für die Wahl der Unterrichtsform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23360" cy="64008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de-DE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Regelklasse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>
          <a:xfrm>
            <a:off x="467544" y="2492896"/>
            <a:ext cx="4108450" cy="3414713"/>
          </a:xfrm>
          <a:ln>
            <a:noFill/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de-DE" sz="2400" dirty="0">
                <a:solidFill>
                  <a:schemeClr val="tx1"/>
                </a:solidFill>
                <a:latin typeface="Calibri"/>
              </a:rPr>
              <a:t>geregelte Nachmittags-</a:t>
            </a:r>
            <a:br>
              <a:rPr lang="de-DE" sz="2400" dirty="0">
                <a:solidFill>
                  <a:schemeClr val="tx1"/>
                </a:solidFill>
                <a:latin typeface="Calibri"/>
              </a:rPr>
            </a:br>
            <a:r>
              <a:rPr lang="de-DE" sz="2400" dirty="0" err="1">
                <a:solidFill>
                  <a:schemeClr val="tx1"/>
                </a:solidFill>
                <a:latin typeface="Calibri"/>
              </a:rPr>
              <a:t>betreuung</a:t>
            </a:r>
            <a:r>
              <a:rPr lang="de-DE" sz="2400" dirty="0">
                <a:solidFill>
                  <a:schemeClr val="tx1"/>
                </a:solidFill>
                <a:latin typeface="Calibri"/>
              </a:rPr>
              <a:t> zu Hause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de-DE" sz="2400" dirty="0">
                <a:solidFill>
                  <a:schemeClr val="tx1"/>
                </a:solidFill>
                <a:latin typeface="Calibri"/>
              </a:rPr>
              <a:t>Hilfe bei der Lernarbeit ist daheim gewährleistet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de-DE" sz="2400" dirty="0">
                <a:solidFill>
                  <a:schemeClr val="tx1"/>
                </a:solidFill>
                <a:latin typeface="Calibri"/>
              </a:rPr>
              <a:t>regelmäßiges Mittagessen möglich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"/>
          </p:nvPr>
        </p:nvSpPr>
        <p:spPr>
          <a:xfrm>
            <a:off x="4716016" y="1628800"/>
            <a:ext cx="4023360" cy="64008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de-DE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Ganztagsklasse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4"/>
          </p:nvPr>
        </p:nvSpPr>
        <p:spPr>
          <a:xfrm>
            <a:off x="4716016" y="2492896"/>
            <a:ext cx="4259262" cy="3313113"/>
          </a:xfrm>
          <a:ln>
            <a:noFill/>
          </a:ln>
        </p:spPr>
        <p:txBody>
          <a:bodyPr/>
          <a:lstStyle/>
          <a:p>
            <a:pPr marL="534988" indent="-268288" eaLnBrk="1" hangingPunct="1">
              <a:spcAft>
                <a:spcPts val="2400"/>
              </a:spcAft>
              <a:buFont typeface="Wingdings" pitchFamily="2" charset="2"/>
              <a:buChar char="v"/>
            </a:pPr>
            <a:r>
              <a:rPr lang="de-DE" altLang="de-DE" sz="2400" dirty="0">
                <a:solidFill>
                  <a:schemeClr val="tx1"/>
                </a:solidFill>
                <a:latin typeface="Calibri"/>
              </a:rPr>
              <a:t>berufstätige Eltern</a:t>
            </a:r>
          </a:p>
          <a:p>
            <a:pPr marL="534988" indent="-268288" eaLnBrk="1" hangingPunct="1">
              <a:spcAft>
                <a:spcPts val="1200"/>
              </a:spcAft>
              <a:buFont typeface="Wingdings" pitchFamily="2" charset="2"/>
              <a:buChar char="v"/>
            </a:pPr>
            <a:r>
              <a:rPr lang="de-DE" altLang="de-DE" sz="2400" dirty="0">
                <a:solidFill>
                  <a:schemeClr val="tx1"/>
                </a:solidFill>
                <a:latin typeface="Calibri"/>
              </a:rPr>
              <a:t>Hilfe beim Lernen ist notwendig</a:t>
            </a:r>
          </a:p>
          <a:p>
            <a:pPr marL="534988" indent="-268288" eaLnBrk="1" hangingPunct="1">
              <a:buFont typeface="Wingdings" pitchFamily="2" charset="2"/>
              <a:buChar char="v"/>
            </a:pPr>
            <a:r>
              <a:rPr lang="de-DE" altLang="de-DE" sz="2400" dirty="0">
                <a:solidFill>
                  <a:schemeClr val="tx1"/>
                </a:solidFill>
                <a:latin typeface="Calibri"/>
              </a:rPr>
              <a:t>Nutzen der zusätzlichen Angebote</a:t>
            </a:r>
          </a:p>
        </p:txBody>
      </p:sp>
      <p:sp>
        <p:nvSpPr>
          <p:cNvPr id="12" name="Textplatzhalter 6"/>
          <p:cNvSpPr txBox="1">
            <a:spLocks/>
          </p:cNvSpPr>
          <p:nvPr/>
        </p:nvSpPr>
        <p:spPr>
          <a:xfrm rot="753868">
            <a:off x="3229351" y="5193692"/>
            <a:ext cx="2376264" cy="49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0795">
            <a:solidFill>
              <a:schemeClr val="bg1"/>
            </a:solidFill>
            <a:miter lim="800000"/>
          </a:ln>
        </p:spPr>
        <p:txBody>
          <a:bodyPr anchor="ctr">
            <a:normAutofit/>
          </a:bodyPr>
          <a:lstStyle/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OGTS ergänzend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Benutzerdefiniert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E6B91E"/>
      </a:accent1>
      <a:accent2>
        <a:srgbClr val="FFC000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FFFF00"/>
      </a:hlink>
      <a:folHlink>
        <a:srgbClr val="FFFF00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280</Words>
  <Application>Microsoft Office PowerPoint</Application>
  <PresentationFormat>Bildschirmpräsentation (4:3)</PresentationFormat>
  <Paragraphs>157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9" baseType="lpstr">
      <vt:lpstr>Arial</vt:lpstr>
      <vt:lpstr>Calibri</vt:lpstr>
      <vt:lpstr>Century Gothic</vt:lpstr>
      <vt:lpstr>Franklin Gothic Book</vt:lpstr>
      <vt:lpstr>Times New Roman</vt:lpstr>
      <vt:lpstr>Trebuchet MS</vt:lpstr>
      <vt:lpstr>Wingdings</vt:lpstr>
      <vt:lpstr>Wingdings 2</vt:lpstr>
      <vt:lpstr>Wingdings 3</vt:lpstr>
      <vt:lpstr>Facette</vt:lpstr>
      <vt:lpstr>Die gebundene Ganztagsklasse</vt:lpstr>
      <vt:lpstr>Gemeinsamkeiten von  Regelklasse und Ganztagesklasse</vt:lpstr>
      <vt:lpstr>Besonderheiten in der Ganztagsklasse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Tipps für die Wahl der Unterrichtsform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simone</dc:creator>
  <cp:lastModifiedBy>rektorat@friedrich-baur-schule.de</cp:lastModifiedBy>
  <cp:revision>18</cp:revision>
  <dcterms:created xsi:type="dcterms:W3CDTF">2023-03-26T08:55:25Z</dcterms:created>
  <dcterms:modified xsi:type="dcterms:W3CDTF">2023-10-26T04:33:36Z</dcterms:modified>
</cp:coreProperties>
</file>